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10">
  <p:sldMasterIdLst>
    <p:sldMasterId id="2147483648" r:id="rId1"/>
    <p:sldMasterId id="2147483660" r:id="rId2"/>
    <p:sldMasterId id="2147483978" r:id="rId3"/>
    <p:sldMasterId id="2147483990" r:id="rId4"/>
  </p:sldMasterIdLst>
  <p:notesMasterIdLst>
    <p:notesMasterId r:id="rId28"/>
  </p:notesMasterIdLst>
  <p:sldIdLst>
    <p:sldId id="756" r:id="rId5"/>
    <p:sldId id="1162" r:id="rId6"/>
    <p:sldId id="1163" r:id="rId7"/>
    <p:sldId id="1239" r:id="rId8"/>
    <p:sldId id="1164" r:id="rId9"/>
    <p:sldId id="1228" r:id="rId10"/>
    <p:sldId id="1229" r:id="rId11"/>
    <p:sldId id="1165" r:id="rId12"/>
    <p:sldId id="1240" r:id="rId13"/>
    <p:sldId id="1167" r:id="rId14"/>
    <p:sldId id="1171" r:id="rId15"/>
    <p:sldId id="1232" r:id="rId16"/>
    <p:sldId id="1237" r:id="rId17"/>
    <p:sldId id="1238" r:id="rId18"/>
    <p:sldId id="1175" r:id="rId19"/>
    <p:sldId id="1176" r:id="rId20"/>
    <p:sldId id="1177" r:id="rId21"/>
    <p:sldId id="1178" r:id="rId22"/>
    <p:sldId id="1179" r:id="rId23"/>
    <p:sldId id="1207" r:id="rId24"/>
    <p:sldId id="1180" r:id="rId25"/>
    <p:sldId id="1204" r:id="rId26"/>
    <p:sldId id="1250" r:id="rId27"/>
  </p:sldIdLst>
  <p:sldSz cx="9144000" cy="6858000" type="screen4x3"/>
  <p:notesSz cx="6858000" cy="9144000"/>
  <p:defaultTextStyle>
    <a:defPPr>
      <a:defRPr lang="fa-IR"/>
    </a:defPPr>
    <a:lvl1pPr marL="0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253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8483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2754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7018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1252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5497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9755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3999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BFBFB"/>
    <a:srgbClr val="FFFFCC"/>
    <a:srgbClr val="EEA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03" autoAdjust="0"/>
    <p:restoredTop sz="94434" autoAdjust="0"/>
  </p:normalViewPr>
  <p:slideViewPr>
    <p:cSldViewPr>
      <p:cViewPr varScale="1">
        <p:scale>
          <a:sx n="70" d="100"/>
          <a:sy n="70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225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2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E7AE938-956D-44D7-9A14-06AADA6D08F6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32DF168-038F-4346-B090-25B84F105D8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356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253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8483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2754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7018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1252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5497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9755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3999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350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918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69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483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1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96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1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72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60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50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5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7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410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253" indent="0">
              <a:buNone/>
              <a:defRPr sz="2800"/>
            </a:lvl2pPr>
            <a:lvl3pPr marL="908483" indent="0">
              <a:buNone/>
              <a:defRPr sz="2400"/>
            </a:lvl3pPr>
            <a:lvl4pPr marL="1362754" indent="0">
              <a:buNone/>
              <a:defRPr sz="2000"/>
            </a:lvl4pPr>
            <a:lvl5pPr marL="1817018" indent="0">
              <a:buNone/>
              <a:defRPr sz="2000"/>
            </a:lvl5pPr>
            <a:lvl6pPr marL="2271252" indent="0">
              <a:buNone/>
              <a:defRPr sz="2000"/>
            </a:lvl6pPr>
            <a:lvl7pPr marL="2725497" indent="0">
              <a:buNone/>
              <a:defRPr sz="2000"/>
            </a:lvl7pPr>
            <a:lvl8pPr marL="3179755" indent="0">
              <a:buNone/>
              <a:defRPr sz="2000"/>
            </a:lvl8pPr>
            <a:lvl9pPr marL="3633999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48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75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69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51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/>
                </a:solidFill>
              </a:rPr>
              <a:pPr/>
              <a:t>7/21/2020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54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1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4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72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6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0062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5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6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3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2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6452-6FE9-4D86-9DCA-FB3ECE65D3F0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26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ADD9-EC18-469E-8DC5-8DD4FADA7E41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34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02A-8024-4EFF-AF84-BE4A79274062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64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09B-D7ED-4A10-877A-8B0A8BAAD715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09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77D58-1069-41BC-B9C0-1E3E124C59B5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57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D5C1-DAAC-4772-8DCC-E2F9B2CF579C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7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1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9107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B2E8-BB60-487A-8723-FAEF4E861C6D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45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DEC2-148C-4E28-9C65-2DD766538FFF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70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CD7EC-B6DC-466E-8F90-8ACCB788F10D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19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B851-D998-4204-B7A4-466F9BB5DD06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15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23AB-B82B-4936-B348-1F3FC083456F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3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4344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296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185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674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253" indent="0">
              <a:buNone/>
              <a:defRPr sz="2800"/>
            </a:lvl2pPr>
            <a:lvl3pPr marL="908483" indent="0">
              <a:buNone/>
              <a:defRPr sz="2400"/>
            </a:lvl3pPr>
            <a:lvl4pPr marL="1362754" indent="0">
              <a:buNone/>
              <a:defRPr sz="2000"/>
            </a:lvl4pPr>
            <a:lvl5pPr marL="1817018" indent="0">
              <a:buNone/>
              <a:defRPr sz="2000"/>
            </a:lvl5pPr>
            <a:lvl6pPr marL="2271252" indent="0">
              <a:buNone/>
              <a:defRPr sz="2000"/>
            </a:lvl6pPr>
            <a:lvl7pPr marL="2725497" indent="0">
              <a:buNone/>
              <a:defRPr sz="2000"/>
            </a:lvl7pPr>
            <a:lvl8pPr marL="3179755" indent="0">
              <a:buNone/>
              <a:defRPr sz="2000"/>
            </a:lvl8pPr>
            <a:lvl9pPr marL="3633999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782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61" y="274638"/>
            <a:ext cx="8229600" cy="1143000"/>
          </a:xfrm>
          <a:prstGeom prst="rect">
            <a:avLst/>
          </a:prstGeom>
        </p:spPr>
        <p:txBody>
          <a:bodyPr vert="horz" lIns="90851" tIns="45425" rIns="90851" bIns="45425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61" y="1600219"/>
            <a:ext cx="8229600" cy="4525963"/>
          </a:xfrm>
          <a:prstGeom prst="rect">
            <a:avLst/>
          </a:prstGeom>
        </p:spPr>
        <p:txBody>
          <a:bodyPr vert="horz" lIns="90851" tIns="45425" rIns="90851" bIns="45425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61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61" y="6356411"/>
            <a:ext cx="2895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030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0848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89" indent="-340689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58" indent="-283906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626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8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128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3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630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87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12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5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8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754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018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252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497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755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999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61" y="274638"/>
            <a:ext cx="8229600" cy="1143000"/>
          </a:xfrm>
          <a:prstGeom prst="rect">
            <a:avLst/>
          </a:prstGeom>
        </p:spPr>
        <p:txBody>
          <a:bodyPr vert="horz" lIns="90851" tIns="45425" rIns="90851" bIns="45425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61" y="1600219"/>
            <a:ext cx="8229600" cy="4525963"/>
          </a:xfrm>
          <a:prstGeom prst="rect">
            <a:avLst/>
          </a:prstGeom>
        </p:spPr>
        <p:txBody>
          <a:bodyPr vert="horz" lIns="90851" tIns="45425" rIns="90851" bIns="45425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61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61" y="6356411"/>
            <a:ext cx="2895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6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0848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89" indent="-340689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58" indent="-283906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626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8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128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3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630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87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12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5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8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754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018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252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497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755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999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3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E9EAAC-2229-4020-B109-62A543FF124C}" type="datetime8">
              <a:rPr lang="fa-IR" smtClean="0">
                <a:solidFill>
                  <a:srgbClr val="146194">
                    <a:lumMod val="50000"/>
                  </a:srgbClr>
                </a:solidFill>
              </a:rPr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ژوئيه 21، 20</a:t>
            </a:fld>
            <a:endParaRPr lang="en-US">
              <a:solidFill>
                <a:srgbClr val="146194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46194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fld id="{702CAC9B-9C01-47B8-9D6E-3179B6469F62}" type="slidenum">
              <a:rPr lang="fa-IR" altLang="en-US" smtClean="0">
                <a:solidFill>
                  <a:prstClr val="black">
                    <a:tint val="75000"/>
                  </a:prstClr>
                </a:solidFill>
              </a:rPr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4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641" t="31250" r="22108" b="11459"/>
          <a:stretch/>
        </p:blipFill>
        <p:spPr>
          <a:xfrm>
            <a:off x="-48040" y="-61930"/>
            <a:ext cx="9192039" cy="2859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8039" y="2827380"/>
            <a:ext cx="9192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مراقبت های ادغام </a:t>
            </a:r>
            <a:r>
              <a:rPr lang="fa-IR" sz="32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یافته رده </a:t>
            </a:r>
            <a:r>
              <a:rPr lang="fa-IR" sz="32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سنی 18</a:t>
            </a:r>
            <a:r>
              <a:rPr lang="fa-IR" sz="32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تا29سال</a:t>
            </a:r>
            <a:r>
              <a:rPr lang="fa-IR" sz="28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(ویژه </a:t>
            </a:r>
            <a:r>
              <a:rPr lang="fa-IR" sz="28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غیرپزشک)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6158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جلسه نهم (بخش دوم)</a:t>
            </a:r>
          </a:p>
          <a:p>
            <a:pPr lvl="0"/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دهان و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دندان در جوانان</a:t>
            </a:r>
            <a:endParaRPr lang="fa-IR" sz="2400" dirty="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7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71"/>
    </mc:Choice>
    <mc:Fallback>
      <p:transition advTm="40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61" y="476250"/>
            <a:ext cx="8229600" cy="2601390"/>
          </a:xfrm>
        </p:spPr>
        <p:txBody>
          <a:bodyPr/>
          <a:lstStyle/>
          <a:p>
            <a:pPr marL="0" lvl="0" indent="0" algn="ctr">
              <a:buNone/>
            </a:pPr>
            <a:r>
              <a:rPr lang="fa-IR" altLang="fa-IR" dirty="0" smtClean="0"/>
              <a:t>                              </a:t>
            </a:r>
            <a:endParaRPr lang="fa-IR" dirty="0">
              <a:solidFill>
                <a:prstClr val="black"/>
              </a:solidFill>
            </a:endParaRPr>
          </a:p>
          <a:p>
            <a:pPr marL="0" indent="0" eaLnBrk="1" hangingPunct="1">
              <a:buNone/>
            </a:pPr>
            <a:r>
              <a:rPr lang="fa-IR" altLang="fa-IR" dirty="0" smtClean="0"/>
              <a:t>             </a:t>
            </a:r>
            <a:endParaRPr lang="en-US" altLang="fa-IR" dirty="0" smtClean="0"/>
          </a:p>
        </p:txBody>
      </p:sp>
      <p:sp>
        <p:nvSpPr>
          <p:cNvPr id="7" name="Rectangle 6"/>
          <p:cNvSpPr/>
          <p:nvPr/>
        </p:nvSpPr>
        <p:spPr>
          <a:xfrm>
            <a:off x="381000" y="676983"/>
            <a:ext cx="8610600" cy="542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Low" fontAlgn="ctr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04800" algn="l"/>
              </a:tabLst>
            </a:pPr>
            <a:r>
              <a:rPr lang="fa-IR" sz="22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ابتدا دهان را با آب بشویید، سپس به اندازه یک نخود خمیر دندان روی مسواک قرار داده و خمیر دندان را به داخل موهای مسواک ببريد.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fa-IR" sz="22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هنگام مسواک کردن باید موهای مسواک با زاویه 45 درجه نسبت به محور طولی دندان در محل اتصال لثه و دندان قرار </a:t>
            </a:r>
            <a:r>
              <a:rPr lang="fa-IR" sz="22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گیرد.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fa-IR" sz="22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برای سطوح </a:t>
            </a:r>
            <a:r>
              <a:rPr lang="fa-IR" sz="22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داخلی دندان های جلو، مسواک را باید به صورت عمود بر روی سطح داخلی دندان ها قرار </a:t>
            </a:r>
            <a:r>
              <a:rPr lang="fa-IR" sz="22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دهید.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fontAlgn="ctr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fa-IR" sz="22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روی سطح جونده دندان،</a:t>
            </a:r>
            <a:r>
              <a:rPr lang="fa-IR" sz="24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4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چند بار مسواک را به جلو و عقب بکشید تا به خوبی تمیز شود</a:t>
            </a:r>
            <a:r>
              <a:rPr lang="fa-IR" sz="24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fa-IR" sz="22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برای مسواک کردن زبان، مسواک </a:t>
            </a:r>
            <a:r>
              <a:rPr lang="fa-IR" sz="22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در عقب زبان قرار </a:t>
            </a:r>
            <a:r>
              <a:rPr lang="fa-IR" sz="22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گرفته وبه طرف </a:t>
            </a:r>
            <a:r>
              <a:rPr lang="fa-IR" sz="22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جلو کشیده 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fa-IR" sz="22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شود.</a:t>
            </a:r>
          </a:p>
          <a:p>
            <a:pPr marL="342900" indent="-342900" algn="just" fontAlgn="ctr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04800" algn="l"/>
              </a:tabLst>
            </a:pPr>
            <a:r>
              <a:rPr lang="fa-IR" sz="22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زمان </a:t>
            </a:r>
            <a:r>
              <a:rPr lang="fa-IR" sz="22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ايده ال برای مسواک زدن 3 تا 4 دقیقه می‌باشد</a:t>
            </a:r>
            <a:r>
              <a:rPr lang="fa-IR" sz="22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fa-IR" sz="2200" dirty="0">
              <a:solidFill>
                <a:prstClr val="black"/>
              </a:solidFill>
              <a:latin typeface="B Nazanin" panose="00000400000000000000" pitchFamily="2" charset="-78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1" y="129887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prstClr val="black"/>
                </a:solidFill>
              </a:rPr>
              <a:t>آموزش نحوه </a:t>
            </a:r>
            <a:r>
              <a:rPr lang="fa-IR" sz="3200" dirty="0">
                <a:solidFill>
                  <a:prstClr val="black"/>
                </a:solidFill>
              </a:rPr>
              <a:t>ی صحیح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مسواک</a:t>
            </a:r>
            <a:r>
              <a:rPr lang="fa-IR" sz="3200" dirty="0">
                <a:solidFill>
                  <a:prstClr val="black"/>
                </a:solidFill>
              </a:rPr>
              <a:t> زدن</a:t>
            </a:r>
            <a:endParaRPr lang="fa-IR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3151"/>
    </mc:Choice>
    <mc:Fallback xmlns="">
      <p:transition advTm="163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309636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آموزش نحوه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ی استفاده از نخ دندان</a:t>
            </a:r>
          </a:p>
        </p:txBody>
      </p:sp>
      <p:pic>
        <p:nvPicPr>
          <p:cNvPr id="5" name="Picture 2" descr="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562" y="1549987"/>
            <a:ext cx="1910874" cy="1304587"/>
          </a:xfrm>
          <a:prstGeom prst="rect">
            <a:avLst/>
          </a:prstGeom>
          <a:noFill/>
        </p:spPr>
      </p:pic>
      <p:pic>
        <p:nvPicPr>
          <p:cNvPr id="9" name="Picture 8" descr="9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8874"/>
            <a:ext cx="1913255" cy="1433195"/>
          </a:xfrm>
          <a:prstGeom prst="rect">
            <a:avLst/>
          </a:prstGeom>
          <a:noFill/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1" name="Picture 2" descr="97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75" y="3033914"/>
            <a:ext cx="1872680" cy="1751345"/>
          </a:xfrm>
          <a:noFill/>
        </p:spPr>
      </p:pic>
      <p:sp>
        <p:nvSpPr>
          <p:cNvPr id="3" name="Rectangle 2"/>
          <p:cNvSpPr/>
          <p:nvPr/>
        </p:nvSpPr>
        <p:spPr>
          <a:xfrm>
            <a:off x="2416019" y="4487313"/>
            <a:ext cx="643459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>
              <a:lnSpc>
                <a:spcPct val="115000"/>
              </a:lnSpc>
            </a:pP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قسمت 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تمیز نخ را در همان محل به سطح کناری دندان پشتی بچسبانید و همین کار را تکرار کنید. بعد از آن نخ را از لای دندان ها خارج </a:t>
            </a: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کنیداین 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کار را برای تمام سطوح بین دندان ها تکرار </a:t>
            </a: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کنید.( 3-4 دقیقه برای کلیه دندانها)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994" y="1075954"/>
            <a:ext cx="6755606" cy="143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fontAlgn="ctr">
              <a:lnSpc>
                <a:spcPct val="115000"/>
              </a:lnSpc>
              <a:tabLst>
                <a:tab pos="304800" algn="l"/>
              </a:tabLst>
            </a:pPr>
            <a:r>
              <a:rPr lang="fa-IR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حدود 30 تا 45 سانتیمتر از نخ دندان را ببرید و دو طرف نخی را که بریده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fa-IR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اید  در هر دو دست به دور انگشت وسط بپیچید سه انگشت آخر را ببندید و دو دست را از هم دور کنید تا نخ محکم کشیده </a:t>
            </a:r>
            <a:r>
              <a:rPr lang="fa-IR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شود</a:t>
            </a:r>
            <a:r>
              <a:rPr lang="ar-YE" sz="2000" dirty="0">
                <a:solidFill>
                  <a:prstClr val="black"/>
                </a:solidFill>
                <a:latin typeface="B Yagut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 طول نخی که بین انگشتان دست آزاد باقی می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ar-YE" sz="2000" dirty="0">
                <a:solidFill>
                  <a:prstClr val="black"/>
                </a:solidFill>
                <a:latin typeface="B Yagut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ماند، کافی است 2 تا </a:t>
            </a:r>
            <a:r>
              <a:rPr lang="fa-IR" sz="2000" dirty="0">
                <a:solidFill>
                  <a:prstClr val="black"/>
                </a:solidFill>
                <a:latin typeface="B Yagut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2</a:t>
            </a:r>
            <a:r>
              <a:rPr lang="ar-YE" sz="2000" dirty="0">
                <a:solidFill>
                  <a:prstClr val="black"/>
                </a:solidFill>
                <a:latin typeface="B Yagut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/</a:t>
            </a:r>
            <a:r>
              <a:rPr lang="fa-IR" sz="2000" dirty="0">
                <a:solidFill>
                  <a:prstClr val="black"/>
                </a:solidFill>
                <a:latin typeface="B Yagut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5</a:t>
            </a:r>
            <a:r>
              <a:rPr lang="ar-YE" sz="2000" dirty="0">
                <a:solidFill>
                  <a:prstClr val="black"/>
                </a:solidFill>
                <a:latin typeface="B Yagut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 سانتیمتر طول داشته باشد</a:t>
            </a:r>
            <a:endParaRPr lang="fa-IR" dirty="0">
              <a:latin typeface="B Nazanin" panose="00000400000000000000" pitchFamily="2" charset="-78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8442" y="2569268"/>
            <a:ext cx="6350758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" fontAlgn="ctr">
              <a:lnSpc>
                <a:spcPct val="115000"/>
              </a:lnSpc>
            </a:pPr>
            <a:r>
              <a:rPr lang="fa-IR" sz="20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نخ را با حرکت شبیه اره کشیدن به آرامی به فضای بین دندان ها وارد کنید مراقب باشد فشار نخ، لثه را زخمی </a:t>
            </a:r>
            <a:r>
              <a:rPr lang="fa-IR" sz="20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نکند. 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just" fontAlgn="ctr">
              <a:lnSpc>
                <a:spcPct val="115000"/>
              </a:lnSpc>
            </a:pPr>
            <a:r>
              <a:rPr lang="fa-IR" sz="20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پس از اینکه نخ را وارد فضای بین دندانی کردید ابتدا  نخ را به سطح کناری دندان جلویی تکیه داده و با ملایمت به زیر لبه لثه برده و آن را به دیواره دندان چسبانده و چند بار به طرف بالا و پایین حرکت دهید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1340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6583"/>
    </mc:Choice>
    <mc:Fallback xmlns="">
      <p:transition advTm="166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04800"/>
            <a:ext cx="8839200" cy="990600"/>
          </a:xfrm>
        </p:spPr>
        <p:txBody>
          <a:bodyPr>
            <a:normAutofit/>
          </a:bodyPr>
          <a:lstStyle/>
          <a:p>
            <a:r>
              <a:rPr lang="fa-IR" sz="3200" dirty="0">
                <a:cs typeface="B Yagut" panose="00000400000000000000" pitchFamily="2" charset="-78"/>
              </a:rPr>
              <a:t>عوامل مؤثر بر </a:t>
            </a:r>
            <a:r>
              <a:rPr lang="fa-IR" sz="3200" dirty="0" smtClean="0">
                <a:cs typeface="B Yagut" panose="00000400000000000000" pitchFamily="2" charset="-78"/>
              </a:rPr>
              <a:t>پوسيدگي دندانها</a:t>
            </a:r>
            <a:endParaRPr lang="fa-IR" sz="32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48700" cy="3276600"/>
          </a:xfrm>
          <a:noFill/>
        </p:spPr>
        <p:txBody>
          <a:bodyPr>
            <a:noAutofit/>
          </a:bodyPr>
          <a:lstStyle/>
          <a:p>
            <a:pPr marL="0" indent="0" algn="justLow" fontAlgn="ctr">
              <a:lnSpc>
                <a:spcPct val="150000"/>
              </a:lnSpc>
              <a:buNone/>
            </a:pPr>
            <a:r>
              <a:rPr lang="fa-IR" sz="2000" dirty="0" smtClean="0"/>
              <a:t>ا</a:t>
            </a:r>
            <a:r>
              <a:rPr lang="fa-IR" sz="2000" dirty="0" smtClean="0">
                <a:cs typeface="B Yagut" panose="00000400000000000000" pitchFamily="2" charset="-78"/>
              </a:rPr>
              <a:t>زعوامل مهم ايجادكننده پوسيدگي ، كربوهيدرات هاي قابل تخميرهستند. </a:t>
            </a:r>
            <a:r>
              <a:rPr lang="fa-IR" sz="2000" dirty="0">
                <a:cs typeface="B Yagut" panose="00000400000000000000" pitchFamily="2" charset="-78"/>
              </a:rPr>
              <a:t>قندهاي موجود در مواد غذايي مختلف يا نوشيدني  ها داراي خاصيت پوسيدگي زايي متفاوتي مي </a:t>
            </a:r>
            <a:r>
              <a:rPr lang="fa-IR" sz="2000" dirty="0" smtClean="0">
                <a:cs typeface="B Yagut" panose="00000400000000000000" pitchFamily="2" charset="-78"/>
              </a:rPr>
              <a:t>باشند. </a:t>
            </a:r>
          </a:p>
          <a:p>
            <a:pPr marL="0" indent="0" fontAlgn="ctr">
              <a:lnSpc>
                <a:spcPct val="15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الف </a:t>
            </a:r>
            <a:r>
              <a:rPr lang="fa-IR" sz="2000" dirty="0">
                <a:cs typeface="B Yagut" panose="00000400000000000000" pitchFamily="2" charset="-78"/>
              </a:rPr>
              <a:t>: قندهاي موجود در ميوه ها و سبزيجات و غذاهاي </a:t>
            </a:r>
            <a:r>
              <a:rPr lang="fa-IR" sz="2000" dirty="0" smtClean="0">
                <a:cs typeface="B Yagut" panose="00000400000000000000" pitchFamily="2" charset="-78"/>
              </a:rPr>
              <a:t>حاوينشاسته پخته داراي خاصيت پوسيدگي زايي پايين مي باشند </a:t>
            </a:r>
            <a:endParaRPr lang="en-US" sz="2000" dirty="0" smtClean="0">
              <a:cs typeface="B Yagut" panose="00000400000000000000" pitchFamily="2" charset="-78"/>
            </a:endParaRPr>
          </a:p>
          <a:p>
            <a:pPr marL="0" indent="0" fontAlgn="ctr">
              <a:lnSpc>
                <a:spcPct val="15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ب </a:t>
            </a:r>
            <a:r>
              <a:rPr lang="fa-IR" sz="2000" dirty="0">
                <a:cs typeface="B Yagut" panose="00000400000000000000" pitchFamily="2" charset="-78"/>
              </a:rPr>
              <a:t>: قندهاي موجود در فرآورده هاي لبني </a:t>
            </a:r>
            <a:r>
              <a:rPr lang="fa-IR" sz="2000" dirty="0" smtClean="0">
                <a:cs typeface="B Yagut" panose="00000400000000000000" pitchFamily="2" charset="-78"/>
              </a:rPr>
              <a:t>غيرپوسيدگي </a:t>
            </a:r>
            <a:r>
              <a:rPr lang="fa-IR" sz="2000" dirty="0">
                <a:cs typeface="B Yagut" panose="00000400000000000000" pitchFamily="2" charset="-78"/>
              </a:rPr>
              <a:t>زا هستند </a:t>
            </a:r>
          </a:p>
          <a:p>
            <a:pPr marL="0" indent="0" fontAlgn="ctr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ج : قندهاي موجود درمواد غذايي مثل عسل، آب ميوه ، شكر، شيريني </a:t>
            </a:r>
            <a:r>
              <a:rPr lang="fa-IR" sz="2000" dirty="0" smtClean="0">
                <a:cs typeface="B Yagut" panose="00000400000000000000" pitchFamily="2" charset="-78"/>
              </a:rPr>
              <a:t>هابسيار </a:t>
            </a:r>
            <a:r>
              <a:rPr lang="fa-IR" sz="2000" dirty="0">
                <a:cs typeface="B Yagut" panose="00000400000000000000" pitchFamily="2" charset="-78"/>
              </a:rPr>
              <a:t>پوسيدگي زا مي </a:t>
            </a:r>
            <a:r>
              <a:rPr lang="fa-IR" sz="2000" dirty="0" smtClean="0">
                <a:cs typeface="B Yagut" panose="00000400000000000000" pitchFamily="2" charset="-78"/>
              </a:rPr>
              <a:t>باشند.</a:t>
            </a:r>
          </a:p>
          <a:p>
            <a:pPr marL="0" lvl="0" indent="0" algn="ctr" fontAlgn="ctr">
              <a:lnSpc>
                <a:spcPct val="115000"/>
              </a:lnSpc>
              <a:spcBef>
                <a:spcPct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بطوركلي پوسيدگي زايي موادغذايي تحت تاثير عوامل زير قرار مي گيرد :</a:t>
            </a:r>
          </a:p>
          <a:p>
            <a:pPr marL="0" lvl="0" indent="0" algn="justLow" fontAlgn="ctr"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1- شكل ماده غذايي                                  2- قوام ماده غذايي</a:t>
            </a:r>
          </a:p>
          <a:p>
            <a:pPr marL="0" lvl="0" indent="0" algn="justLow" fontAlgn="ctr"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3- دفعات مصرف موادغذايي                     4- تركيب وترتيب غذاهاي مصرفي</a:t>
            </a:r>
          </a:p>
          <a:p>
            <a:pPr marL="0" lvl="0" indent="0" fontAlgn="ctr">
              <a:lnSpc>
                <a:spcPct val="115000"/>
              </a:lnSpc>
              <a:spcBef>
                <a:spcPct val="0"/>
              </a:spcBef>
              <a:buNone/>
            </a:pPr>
            <a:endParaRPr lang="en-US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fontAlgn="ctr">
              <a:lnSpc>
                <a:spcPct val="150000"/>
              </a:lnSpc>
              <a:buNone/>
            </a:pPr>
            <a:endParaRPr lang="en-US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2400" dirty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6769"/>
    </mc:Choice>
    <mc:Fallback xmlns="">
      <p:transition advTm="156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912"/>
            <a:ext cx="9144000" cy="685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a-IR" sz="2800" dirty="0"/>
              <a:t/>
            </a:r>
            <a:br>
              <a:rPr lang="fa-IR" sz="2800" dirty="0"/>
            </a:br>
            <a:r>
              <a:rPr lang="fa-IR" sz="2800" dirty="0">
                <a:cs typeface="B Yagut" panose="00000400000000000000" pitchFamily="2" charset="-78"/>
              </a:rPr>
              <a:t>چند </a:t>
            </a:r>
            <a:r>
              <a:rPr lang="fa-IR" sz="2800" dirty="0" smtClean="0">
                <a:cs typeface="B Yagut" panose="00000400000000000000" pitchFamily="2" charset="-78"/>
              </a:rPr>
              <a:t>توصيه ی تغذيه</a:t>
            </a:r>
            <a:r>
              <a:rPr lang="en-US" sz="2800" dirty="0">
                <a:cs typeface="B Yagut" panose="00000400000000000000" pitchFamily="2" charset="-78"/>
              </a:rPr>
              <a:t>‌</a:t>
            </a:r>
            <a:r>
              <a:rPr lang="fa-IR" sz="2800" dirty="0">
                <a:cs typeface="B Yagut" panose="00000400000000000000" pitchFamily="2" charset="-78"/>
              </a:rPr>
              <a:t>ای جهت پیشگیری از پوسیگی دندانها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fa-IR" sz="2800" dirty="0"/>
          </a:p>
        </p:txBody>
      </p:sp>
      <p:sp>
        <p:nvSpPr>
          <p:cNvPr id="4" name="Rectangle 3"/>
          <p:cNvSpPr/>
          <p:nvPr/>
        </p:nvSpPr>
        <p:spPr>
          <a:xfrm>
            <a:off x="190500" y="685800"/>
            <a:ext cx="876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0689" lvl="0" indent="-340689" fontAlgn="ctr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endParaRPr lang="fa-IR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0689" lvl="0" indent="-340689" fontAlgn="ctr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بهتر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است به عنوان ميان وعده به جاي شيريني از ميوه هاي تازه و سبزيجات، ماست ساده و مغزها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استفاده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شود. </a:t>
            </a:r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0689" lvl="0" indent="-340689" fontAlgn="ctr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مصرف مواد قندي محدود به وعده هاي اصلي غذايي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گردد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كه پس ازآنها مسواك زده  شود. </a:t>
            </a:r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0689" lvl="0" indent="-340689" fontAlgn="ctr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فست فود،</a:t>
            </a:r>
            <a:r>
              <a:rPr lang="en-US" sz="2000" dirty="0">
                <a:solidFill>
                  <a:prstClr val="black"/>
                </a:solidFill>
                <a:cs typeface="B Yagut" panose="00000400000000000000" pitchFamily="2" charset="-78"/>
              </a:rPr>
              <a:t>‌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نوشابه ها و تنقلات شيرين نبايستي به صورت روزمره وارد برنامه غذايي  گردد . </a:t>
            </a:r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0689" lvl="0" indent="-340689" fontAlgn="ctr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درصورت استفاده ازشربت هاي دارويي و تقويتي شيرين بعد از هر بار مصرف جهت پاك شدن ازسطح دندان ها ميزان كافي آب خورده شود . </a:t>
            </a:r>
            <a:endParaRPr lang="en-US" sz="26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0689" lvl="0" indent="-340689" fontAlgn="ctr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استفاده همزمان شير به دليل داشتن فسفر و كلسيم كه يونهاي لازم را براي آهكي شدن مجدد مينا در اختيار دندان قرار مي دهند با مصرف شيريني توصيه مي گردد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marL="340689" lvl="0" indent="-340689" fontAlgn="ctr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0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199"/>
    </mc:Choice>
    <mc:Fallback xmlns="">
      <p:transition advTm="70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a-IR" sz="2800" dirty="0"/>
              <a:t/>
            </a:r>
            <a:br>
              <a:rPr lang="fa-IR" sz="2800" dirty="0"/>
            </a:br>
            <a:r>
              <a:rPr lang="fa-IR" sz="2800" dirty="0" smtClean="0">
                <a:cs typeface="B Yagut" panose="00000400000000000000" pitchFamily="2" charset="-78"/>
              </a:rPr>
              <a:t>چند توصيه ي </a:t>
            </a:r>
            <a:r>
              <a:rPr lang="fa-IR" sz="2800" dirty="0">
                <a:cs typeface="B Yagut" panose="00000400000000000000" pitchFamily="2" charset="-78"/>
              </a:rPr>
              <a:t>تغذيه</a:t>
            </a:r>
            <a:r>
              <a:rPr lang="en-US" sz="2800" dirty="0">
                <a:cs typeface="B Yagut" panose="00000400000000000000" pitchFamily="2" charset="-78"/>
              </a:rPr>
              <a:t>‌</a:t>
            </a:r>
            <a:r>
              <a:rPr lang="fa-IR" sz="2800" dirty="0">
                <a:cs typeface="B Yagut" panose="00000400000000000000" pitchFamily="2" charset="-78"/>
              </a:rPr>
              <a:t>ای جهت پیشگیری از پوسیگی </a:t>
            </a:r>
            <a:r>
              <a:rPr lang="fa-IR" sz="2800" dirty="0" smtClean="0">
                <a:cs typeface="B Yagut" panose="00000400000000000000" pitchFamily="2" charset="-78"/>
              </a:rPr>
              <a:t>دندانها(ادامه)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fa-I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1143000"/>
            <a:ext cx="9144000" cy="6336704"/>
          </a:xfrm>
        </p:spPr>
        <p:txBody>
          <a:bodyPr>
            <a:normAutofit/>
          </a:bodyPr>
          <a:lstStyle/>
          <a:p>
            <a:pPr lvl="0" font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استفاده از مواد غذايي خام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با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غذاهاي پخته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علاوه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بر پاكسازي غذا از سطح دندان ها به افزايش جريان بزاق نيزكمك مي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كند. </a:t>
            </a:r>
            <a:endParaRPr lang="en-US" sz="2000" dirty="0">
              <a:cs typeface="B Yagut" panose="00000400000000000000" pitchFamily="2" charset="-78"/>
            </a:endParaRPr>
          </a:p>
          <a:p>
            <a:pPr font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Yagut" panose="00000400000000000000" pitchFamily="2" charset="-78"/>
              </a:rPr>
              <a:t>استفاده </a:t>
            </a:r>
            <a:r>
              <a:rPr lang="fa-IR" sz="2000" dirty="0">
                <a:cs typeface="B Yagut" panose="00000400000000000000" pitchFamily="2" charset="-78"/>
              </a:rPr>
              <a:t>از آب بين وعده هاي اصلي غذايي توصيه مي گردد. </a:t>
            </a:r>
            <a:endParaRPr lang="fa-IR" sz="2000" dirty="0" smtClean="0">
              <a:cs typeface="B Yagut" panose="00000400000000000000" pitchFamily="2" charset="-78"/>
            </a:endParaRPr>
          </a:p>
          <a:p>
            <a:pPr lvl="0" font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Yagut" panose="00000400000000000000" pitchFamily="2" charset="-78"/>
              </a:rPr>
              <a:t>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بهتر است پس از وعده غذايي شام و قبل از خوابيدن از ميان وعده هاي حاوي كربوهيدرات استفاده نشود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font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درصورت تمايل به مصرف آدامس، استفاده از آدامس هاي بدون قند توصيه مي گردد . </a:t>
            </a:r>
          </a:p>
          <a:p>
            <a:pPr lvl="0" font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بلافاصله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پس از مصرف نوشيدني هاي اسيدي مثل آب پرتقال نبايد دندان ها را مسواك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كرد. </a:t>
            </a:r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fontAlgn="ctr">
              <a:buFont typeface="Wingdings" panose="05000000000000000000" pitchFamily="2" charset="2"/>
              <a:buChar char="v"/>
            </a:pPr>
            <a:endParaRPr lang="en-US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b="1" dirty="0">
                <a:cs typeface="B Yagut" panose="00000400000000000000" pitchFamily="2" charset="-78"/>
              </a:rPr>
              <a:t> </a:t>
            </a:r>
            <a:endParaRPr lang="en-US" b="1" dirty="0">
              <a:cs typeface="B Yagut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336"/>
    </mc:Choice>
    <mc:Fallback xmlns="">
      <p:transition advTm="4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44" y="762000"/>
            <a:ext cx="8229539" cy="11430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نحوه ی ثبت ارزیابی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دهان و دندان جوانان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در سامانه سیب (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براساس کیس فرضی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)</a:t>
            </a:r>
            <a:endParaRPr lang="fa-IR" sz="2000" dirty="0">
              <a:solidFill>
                <a:prstClr val="black"/>
              </a:solidFill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22" y="2362200"/>
            <a:ext cx="8229600" cy="3382962"/>
          </a:xfrm>
        </p:spPr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حدود 2روز است جوان هنگام خوردن غذای گرم دچار دندان درد می شود وی 1دندان پوسیده شده و یک دندان عصب کشی شده دارد لطفا ارزیابی انجام شده را ثبت نموده و اقدامات مناسب را انجام دهید.</a:t>
            </a:r>
          </a:p>
          <a:p>
            <a:pPr marL="0" indent="0" algn="justLow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justLow">
              <a:buNone/>
            </a:pPr>
            <a:endParaRPr lang="fa-IR" sz="2000" dirty="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848"/>
    </mc:Choice>
    <mc:Fallback xmlns="">
      <p:transition advTm="19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500" t="20444" r="20500" b="10222"/>
          <a:stretch/>
        </p:blipFill>
        <p:spPr>
          <a:xfrm>
            <a:off x="32657" y="0"/>
            <a:ext cx="8958943" cy="6705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705600" y="42672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671"/>
    </mc:Choice>
    <mc:Fallback xmlns="">
      <p:transition advTm="10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498" t="21334" r="26003" b="23556"/>
          <a:stretch/>
        </p:blipFill>
        <p:spPr>
          <a:xfrm>
            <a:off x="0" y="0"/>
            <a:ext cx="9067800" cy="6096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507"/>
    </mc:Choice>
    <mc:Fallback xmlns="">
      <p:transition advTm="33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500" t="20444" r="25500" b="31334"/>
          <a:stretch/>
        </p:blipFill>
        <p:spPr>
          <a:xfrm>
            <a:off x="533400" y="381000"/>
            <a:ext cx="7467600" cy="41338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5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48"/>
    </mc:Choice>
    <mc:Fallback xmlns="">
      <p:transition advTm="3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499" t="20666" r="18000" b="19779"/>
          <a:stretch/>
        </p:blipFill>
        <p:spPr>
          <a:xfrm>
            <a:off x="152400" y="533400"/>
            <a:ext cx="8763000" cy="5334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67"/>
    </mc:Choice>
    <mc:Fallback xmlns="">
      <p:transition advTm="2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600" y="1524000"/>
            <a:ext cx="601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400" dirty="0">
                <a:solidFill>
                  <a:prstClr val="black"/>
                </a:solidFill>
                <a:cs typeface="B Yagut" panose="00000400000000000000" pitchFamily="2" charset="-78"/>
              </a:rPr>
              <a:t>ارزیابی دهان </a:t>
            </a:r>
            <a:r>
              <a:rPr lang="fa-IR" sz="4400" dirty="0" smtClean="0">
                <a:solidFill>
                  <a:prstClr val="black"/>
                </a:solidFill>
                <a:cs typeface="B Yagut" panose="00000400000000000000" pitchFamily="2" charset="-78"/>
              </a:rPr>
              <a:t>ودندان جوانان</a:t>
            </a:r>
            <a:endParaRPr lang="fa-IR" sz="44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0331" y="2971800"/>
            <a:ext cx="5958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مراقبت از نظر وضعیت دهان ودندان جوانان</a:t>
            </a:r>
            <a:endParaRPr lang="fa-IR" sz="28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4800" y="304800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جلسه نهم</a:t>
            </a:r>
            <a:endParaRPr lang="fa-I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395"/>
    </mc:Choice>
    <mc:Fallback xmlns="">
      <p:transition advTm="2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dirty="0">
                <a:solidFill>
                  <a:prstClr val="black"/>
                </a:solidFill>
              </a:rPr>
              <a:t>خلاصه </a:t>
            </a:r>
            <a:r>
              <a:rPr lang="fa-IR" sz="3200" dirty="0" smtClean="0">
                <a:solidFill>
                  <a:prstClr val="black"/>
                </a:solidFill>
              </a:rPr>
              <a:t>مطالب ونتیجه </a:t>
            </a:r>
            <a:r>
              <a:rPr lang="fa-IR" sz="3200" dirty="0">
                <a:solidFill>
                  <a:prstClr val="black"/>
                </a:solidFill>
              </a:rPr>
              <a:t>گیری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cs typeface="B Yagut" panose="00000400000000000000" pitchFamily="2" charset="-78"/>
              </a:rPr>
              <a:t>* </a:t>
            </a:r>
            <a:r>
              <a:rPr lang="fa-IR" sz="2200" dirty="0">
                <a:cs typeface="B Yagut" panose="00000400000000000000" pitchFamily="2" charset="-78"/>
              </a:rPr>
              <a:t>در معاینه دهان و دندان جوان، مواردی مانند، درد، تورم </a:t>
            </a:r>
            <a:r>
              <a:rPr lang="fa-IR" sz="2200" dirty="0" smtClean="0">
                <a:cs typeface="B Yagut" panose="00000400000000000000" pitchFamily="2" charset="-78"/>
              </a:rPr>
              <a:t>وپارگی </a:t>
            </a:r>
            <a:r>
              <a:rPr lang="fa-IR" sz="2200" dirty="0">
                <a:cs typeface="B Yagut" panose="00000400000000000000" pitchFamily="2" charset="-78"/>
              </a:rPr>
              <a:t>وخونریزی ازبافت، آبسه دندان، شکستگی و بیرون افتادگی دندان </a:t>
            </a:r>
            <a:r>
              <a:rPr lang="fa-IR" sz="2200" dirty="0" smtClean="0">
                <a:cs typeface="B Yagut" panose="00000400000000000000" pitchFamily="2" charset="-78"/>
              </a:rPr>
              <a:t>از دهان، نیازمند ارجاع فوری وسایر موارد ارجاع غیر فوری به دندانپزشک دارد. 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cs typeface="B Yagut" panose="00000400000000000000" pitchFamily="2" charset="-78"/>
              </a:rPr>
              <a:t>* تغذیه در بروز پوسیدگی دندان بسیار موثراست بنابراین آموزش تغذیه درست برای پیشگیری از بیماریهای دهان و دندان الزامیست. 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cs typeface="B Yagut" panose="00000400000000000000" pitchFamily="2" charset="-78"/>
              </a:rPr>
              <a:t>* آموزش نحوه ی صحیح مسواک زدن و کشیدن نخ دندان در هر مراقبت باید به جوان ارایه گردد.</a:t>
            </a:r>
            <a:endParaRPr lang="fa-IR" sz="22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374"/>
    </mc:Choice>
    <mc:Fallback xmlns="">
      <p:transition advTm="38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پرسش و تمرین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61" y="1600219"/>
            <a:ext cx="8229600" cy="541018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1- نحوه ی معاینه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دهان و ودندان جوان را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شرح دهید؟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2- نشانه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های نیازمند ارجاع فوری به دندانپزشک را بیان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کنید؟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3–در ارزیابی دهان ودندان، چه آموزشهایی باید به جوان ارایه شود؟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4-روش صحیح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مسواک زدن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جوانان را توضیح دهید؟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5- نحوه ی استفاده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از نخ دندان را بطور عملی به جوان نشان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دهید</a:t>
            </a:r>
            <a:r>
              <a:rPr lang="fa-IR" sz="1800" dirty="0" smtClean="0">
                <a:solidFill>
                  <a:prstClr val="black"/>
                </a:solidFill>
              </a:rPr>
              <a:t>؟</a:t>
            </a:r>
            <a:endParaRPr lang="fa-IR" sz="1800" dirty="0">
              <a:solidFill>
                <a:prstClr val="black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6- چهارتوصيه ي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تغذيه</a:t>
            </a:r>
            <a:r>
              <a:rPr lang="en-US" sz="2000" dirty="0">
                <a:solidFill>
                  <a:prstClr val="black"/>
                </a:solidFill>
                <a:cs typeface="B Yagut" panose="00000400000000000000" pitchFamily="2" charset="-78"/>
              </a:rPr>
              <a:t>‌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ای،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جهت پیشگیری از پوسیگی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دندانها ی جوان را بیان کنید؟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7- قوام ماده غذایی چه تاثیری بر پوسیدگی زایی دندان جوان  دارد؟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8- فراگیر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یکی از اعضای خانواده یا دوستان جوان خود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 ازنظر دهان ودندان 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ارزیابی نموده و اقدامات مناسب را انجام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دهد.</a:t>
            </a:r>
            <a:endParaRPr lang="fa-I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747"/>
    </mc:Choice>
    <mc:Fallback xmlns="">
      <p:transition advTm="4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0" dirty="0" smtClean="0">
                <a:cs typeface="B Yagut" panose="00000400000000000000" pitchFamily="2" charset="-78"/>
              </a:rPr>
              <a:t>فهرست منابع</a:t>
            </a:r>
            <a:endParaRPr lang="en-US" b="0" dirty="0">
              <a:cs typeface="B Yagut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417638"/>
            <a:ext cx="8991600" cy="63709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2200" dirty="0">
                <a:cs typeface="B Yagut" panose="00000400000000000000" pitchFamily="2" charset="-78"/>
              </a:rPr>
              <a:t>1- اداره سلامت جوانان دفتر سلامت جمعیت خانواده و مدارس، مراقبت های ادغام یافته رده سنی 18تا 29سال ویژه غیرپزشک،وزارت بهداشت و درمان و آموزش پزشکی، تهران، </a:t>
            </a:r>
            <a:r>
              <a:rPr lang="fa-IR" sz="2200" dirty="0" smtClean="0">
                <a:cs typeface="B Yagut" panose="00000400000000000000" pitchFamily="2" charset="-78"/>
              </a:rPr>
              <a:t>1398</a:t>
            </a:r>
          </a:p>
          <a:p>
            <a:endParaRPr lang="fa-IR" sz="2200" dirty="0" smtClean="0">
              <a:cs typeface="B Yagut" panose="00000400000000000000" pitchFamily="2" charset="-78"/>
            </a:endParaRPr>
          </a:p>
          <a:p>
            <a:r>
              <a:rPr lang="fa-IR" sz="2200" dirty="0" smtClean="0">
                <a:cs typeface="B Yagut" panose="00000400000000000000" pitchFamily="2" charset="-78"/>
              </a:rPr>
              <a:t>2- </a:t>
            </a:r>
            <a:r>
              <a:rPr lang="fa-IR" sz="2200" dirty="0">
                <a:cs typeface="B Yagut" panose="00000400000000000000" pitchFamily="2" charset="-78"/>
              </a:rPr>
              <a:t>اداره سلامت جوانان دفتر سلامت جمعیت خانواده و مدارس، مراقبت های رده سنی 18تا 29سال غیرپزشک، وزارت بهداشت و درمان و آموزش پزشکی، </a:t>
            </a:r>
            <a:r>
              <a:rPr lang="fa-IR" sz="2200" dirty="0" smtClean="0">
                <a:cs typeface="B Yagut" panose="00000400000000000000" pitchFamily="2" charset="-78"/>
              </a:rPr>
              <a:t>تهران،1394</a:t>
            </a:r>
            <a:endParaRPr lang="fa-IR" sz="2200" dirty="0">
              <a:cs typeface="B Yagut" panose="00000400000000000000" pitchFamily="2" charset="-78"/>
            </a:endParaRPr>
          </a:p>
          <a:p>
            <a:pPr lvl="0" algn="justLow"/>
            <a:r>
              <a:rPr lang="fa-IR" sz="2200" dirty="0" smtClean="0">
                <a:cs typeface="B Yagut" panose="00000400000000000000" pitchFamily="2" charset="-78"/>
              </a:rPr>
              <a:t>3-اداره سلامت دهان ودندان، سلامت دهان و دندان از مجموعه کتب بهورزی،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، وزارت بهداشت درمان و آموزش پزشکی، تهران،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1384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/>
            <a:r>
              <a:rPr lang="fa-IR" sz="2200" dirty="0" smtClean="0">
                <a:cs typeface="B Yagut" panose="00000400000000000000" pitchFamily="2" charset="-78"/>
              </a:rPr>
              <a:t>    </a:t>
            </a:r>
            <a:endParaRPr lang="fa-IR" sz="2200" dirty="0">
              <a:cs typeface="B Yagut" panose="00000400000000000000" pitchFamily="2" charset="-78"/>
            </a:endParaRPr>
          </a:p>
          <a:p>
            <a:pPr lvl="0" algn="justLow"/>
            <a:r>
              <a:rPr lang="fa-IR" sz="2200" dirty="0">
                <a:cs typeface="B Yagut" panose="00000400000000000000" pitchFamily="2" charset="-78"/>
              </a:rPr>
              <a:t>4-اداره سلامت گوش و پيشگيري از كم شنوايي و ناشنوايي مرکز مدیریت بیماریهای غیرواگیر، راهنماي ملي برنامه غربالگري كم شنوايي نوزادان و كودكان، وزارت بهداشت درمان و آموزش پزشکی، تهران</a:t>
            </a:r>
            <a:r>
              <a:rPr lang="fa-IR" sz="2200">
                <a:cs typeface="B Yagut" panose="00000400000000000000" pitchFamily="2" charset="-78"/>
              </a:rPr>
              <a:t>، </a:t>
            </a:r>
            <a:r>
              <a:rPr lang="fa-IR" sz="2200" smtClean="0">
                <a:cs typeface="B Yagut" panose="00000400000000000000" pitchFamily="2" charset="-78"/>
              </a:rPr>
              <a:t>۱۳۹7</a:t>
            </a:r>
          </a:p>
          <a:p>
            <a:pPr lvl="0" algn="justLow"/>
            <a:endParaRPr lang="fa-IR" sz="2200" dirty="0">
              <a:cs typeface="B Yagut" panose="00000400000000000000" pitchFamily="2" charset="-78"/>
            </a:endParaRPr>
          </a:p>
          <a:p>
            <a:pPr algn="justLow"/>
            <a:r>
              <a:rPr lang="fa-IR" sz="2200" dirty="0" smtClean="0">
                <a:cs typeface="B Yagut" panose="00000400000000000000" pitchFamily="2" charset="-78"/>
              </a:rPr>
              <a:t>5-اداره </a:t>
            </a:r>
            <a:r>
              <a:rPr lang="fa-IR" sz="2200" dirty="0">
                <a:cs typeface="B Yagut" panose="00000400000000000000" pitchFamily="2" charset="-78"/>
              </a:rPr>
              <a:t>سلامت گوش و پيشگيري از كم شنوايي و ناشنوايي مرکز مدیریت بیماریهای غیرواگیر، محتوای آموزشي مراقبين سلامت برنامه ادغام سلامت گوش و پيشگيری از ناشنوایي و کم شنوایي در نظام سلامت کشور، وزارت بهداشت درمان و آموزش پزشکی، تهران، ۱۳۹3</a:t>
            </a:r>
          </a:p>
          <a:p>
            <a:pPr lvl="0" algn="justLow"/>
            <a:endParaRPr lang="fa-IR" sz="2000" dirty="0">
              <a:latin typeface="BNazanin"/>
            </a:endParaRPr>
          </a:p>
          <a:p>
            <a:pPr lvl="0"/>
            <a:endParaRPr lang="fa-IR" dirty="0">
              <a:solidFill>
                <a:prstClr val="black"/>
              </a:solidFill>
            </a:endParaRP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2"/>
    </mc:Choice>
    <mc:Fallback>
      <p:transition spd="slow" advTm="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86308" y="914400"/>
            <a:ext cx="8915400" cy="1470025"/>
          </a:xfrm>
        </p:spPr>
        <p:txBody>
          <a:bodyPr>
            <a:normAutofit/>
          </a:bodyPr>
          <a:lstStyle/>
          <a:p>
            <a:pPr algn="justLow" rtl="1"/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sz="4400" b="1" dirty="0" smtClean="0">
                <a:cs typeface="B Yagut" panose="00000400000000000000" pitchFamily="2" charset="-78"/>
              </a:rPr>
              <a:t>لطفاً نظرات و پیشنهادات خود پیرامون این بسته آموزشی را به آدرس زیر </a:t>
            </a:r>
            <a:r>
              <a:rPr lang="fa-IR" sz="4400" b="1" smtClean="0">
                <a:cs typeface="B Yagut" panose="00000400000000000000" pitchFamily="2" charset="-78"/>
              </a:rPr>
              <a:t>ارسال </a:t>
            </a:r>
            <a:r>
              <a:rPr lang="fa-IR" sz="4400" b="1" smtClean="0">
                <a:cs typeface="B Yagut" panose="00000400000000000000" pitchFamily="2" charset="-78"/>
              </a:rPr>
              <a:t>کنید.</a:t>
            </a:r>
            <a:endParaRPr lang="en-US" sz="44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1560" y="3200400"/>
            <a:ext cx="8064896" cy="2743200"/>
          </a:xfrm>
        </p:spPr>
        <p:txBody>
          <a:bodyPr>
            <a:normAutofit fontScale="92500" lnSpcReduction="20000"/>
          </a:bodyPr>
          <a:lstStyle/>
          <a:p>
            <a:pPr lvl="0" algn="justLow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- استان گیلان، رشت، میدان فرهنگ، خیابان آزادگان، معاونت بهداشتی گیلان</a:t>
            </a:r>
          </a:p>
          <a:p>
            <a:pPr lvl="0" algn="justLow"/>
            <a:endParaRPr lang="fa-IR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justLow"/>
            <a:r>
              <a:rPr lang="fa-IR" smtClean="0">
                <a:solidFill>
                  <a:prstClr val="black"/>
                </a:solidFill>
                <a:cs typeface="B Yagut" panose="00000400000000000000" pitchFamily="2" charset="-78"/>
              </a:rPr>
              <a:t>-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استان گیلان،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شهرستان تالش، خیابان آیت اله غفاری ، مرکز آموزش بهورزی شهرستان تالش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endParaRPr lang="en-US" sz="2800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2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84"/>
    </mc:Choice>
    <mc:Fallback>
      <p:transition spd="slow" advTm="23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447800"/>
            <a:ext cx="8686800" cy="614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fa-IR" sz="24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معاینه دهان و ودندان جوان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انجام دهد.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نشانه های نیازمند ارجاع فوری به دندانپزشک را بیان کند.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نشانه های نیازمند ارجاع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غیرفوری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به دندانپزشک را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نام ببرد.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توصيه هاي آموزشي در مراقبت از دهان ودندان جوان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 بیان کند.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نحوه ی صحیح مسواک زدن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 به جوان 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آموزش دهد.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نحوه ی صحیح  استفاده از نخ دندان را بطور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عملی به جوان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نشان دهد</a:t>
            </a:r>
            <a:r>
              <a:rPr lang="fa-IR" dirty="0"/>
              <a:t>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Yagut" panose="00000400000000000000" pitchFamily="2" charset="-78"/>
              </a:rPr>
              <a:t>توصيه </a:t>
            </a:r>
            <a:r>
              <a:rPr lang="fa-IR" sz="2000" dirty="0">
                <a:cs typeface="B Yagut" panose="00000400000000000000" pitchFamily="2" charset="-78"/>
              </a:rPr>
              <a:t>هاي </a:t>
            </a:r>
            <a:r>
              <a:rPr lang="fa-IR" sz="2000" dirty="0" smtClean="0">
                <a:cs typeface="B Yagut" panose="00000400000000000000" pitchFamily="2" charset="-78"/>
              </a:rPr>
              <a:t>تغذيه </a:t>
            </a:r>
            <a:r>
              <a:rPr lang="en-US" sz="2000" dirty="0" smtClean="0">
                <a:cs typeface="B Yagut" panose="00000400000000000000" pitchFamily="2" charset="-78"/>
              </a:rPr>
              <a:t>‌</a:t>
            </a:r>
            <a:r>
              <a:rPr lang="fa-IR" sz="2000" dirty="0">
                <a:cs typeface="B Yagut" panose="00000400000000000000" pitchFamily="2" charset="-78"/>
              </a:rPr>
              <a:t>ای جهت پیشگیری از پوسیگی </a:t>
            </a:r>
            <a:r>
              <a:rPr lang="fa-IR" sz="2000" dirty="0" smtClean="0">
                <a:cs typeface="B Yagut" panose="00000400000000000000" pitchFamily="2" charset="-78"/>
              </a:rPr>
              <a:t>دندانهارا شرح دهد.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عوامل موثر در پوسيدگي زايي موادغذایی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 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بیان کند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مراقبت دهان و دندان در جوان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 کند.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براساس نتایج حاصل از ارزیابی و نشانه ها، جوان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طبقه بندی کند.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براساس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نتیجه طبقه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بندي جوان،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اقدامات مناسب را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انجام دهد.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نتایج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حاصل از ارزیابی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دهان و دندان جوان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ثبت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کند.</a:t>
            </a: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</a:pPr>
            <a:endParaRPr lang="fa-IR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</a:pP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0689" indent="-340689" algn="just">
              <a:spcBef>
                <a:spcPct val="20000"/>
              </a:spcBef>
              <a:buFont typeface="Wingdings" panose="05000000000000000000" pitchFamily="2" charset="2"/>
              <a:buChar char="q"/>
            </a:pP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600" y="1296024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انتظار می رود پس ازپایان تدریس فراگیر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بتواند:</a:t>
            </a: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587082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اهداف آموزشی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درمراقبت دهان ودندان درجوانان</a:t>
            </a:r>
            <a:endParaRPr lang="fa-IR" sz="28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057"/>
    </mc:Choice>
    <mc:Fallback xmlns="">
      <p:transition advTm="5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5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 smtClean="0">
                <a:latin typeface="+mn-lt"/>
                <a:ea typeface="+mn-ea"/>
                <a:cs typeface="B Yagut" panose="00000400000000000000" pitchFamily="2" charset="-78"/>
              </a:rPr>
              <a:t>مقدمه</a:t>
            </a:r>
            <a:endParaRPr lang="fa-IR" dirty="0"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151928"/>
            <a:ext cx="8229600" cy="46628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دهان و دندان در اعمال زیادی مانند صحبت کردن خندیدن جویدن تکلم و حفظ زیبایی صورت نقش اصلی را عهده دارهستند و بعنوان اولین قسمت دستگاه گوارش نقش مهمی در سلامت بدن ایفا می کنند. </a:t>
            </a:r>
          </a:p>
          <a:p>
            <a:pPr lvl="0" algn="just">
              <a:lnSpc>
                <a:spcPct val="150000"/>
              </a:lnSpc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ادغام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بهداشت دهان و دندان در </a:t>
            </a:r>
            <a:r>
              <a:rPr lang="en-US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خدمات اولیه بهداشتی کشوربا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هدف ارتقا سلامت دهان و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دندان در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جامعه صورت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گرفت.</a:t>
            </a:r>
            <a:r>
              <a:rPr lang="fa-IR" sz="2200" dirty="0" smtClean="0">
                <a:cs typeface="B Yagut" panose="00000400000000000000" pitchFamily="2" charset="-78"/>
              </a:rPr>
              <a:t> آموزش روشهای صحیح بهداشتی می تواند نگرش، رفتار و عملکرد جوانان را در رابطه باسلامت دهان ودندان تغییر و سبب ایجاد الگوی صحیح رفتارهای بهداشتی و تامین سلامت جامعه شود.</a:t>
            </a:r>
            <a:endParaRPr lang="fa-IR" sz="2200" dirty="0">
              <a:cs typeface="B Yagut" panose="000004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sz="2200" dirty="0" smtClean="0">
                <a:cs typeface="B Yagut" panose="00000400000000000000" pitchFamily="2" charset="-78"/>
              </a:rPr>
              <a:t>ارزیابی دهان و دندان با هدف پیشگیری از شیوع بیماریهای دهان و دندان در کاهش هزینه های درمانی افراد موثر است.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30"/>
    </mc:Choice>
    <mc:Fallback xmlns="">
      <p:transition spd="slow" advTm="6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74638"/>
            <a:ext cx="8229600" cy="944562"/>
          </a:xfrm>
        </p:spPr>
        <p:txBody>
          <a:bodyPr>
            <a:normAutofit/>
          </a:bodyPr>
          <a:lstStyle/>
          <a:p>
            <a:pPr fontAlgn="ctr">
              <a:lnSpc>
                <a:spcPct val="115000"/>
              </a:lnSpc>
              <a:tabLst>
                <a:tab pos="304800" algn="l"/>
              </a:tabLst>
            </a:pPr>
            <a:r>
              <a:rPr lang="fa-IR" sz="3200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مراقبت از نظروضعيت دهان و </a:t>
            </a:r>
            <a:r>
              <a:rPr lang="fa-IR" sz="3200" dirty="0" smtClean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دندان جوانان</a:t>
            </a:r>
            <a:endParaRPr lang="fa-IR" sz="3200" dirty="0">
              <a:solidFill>
                <a:prstClr val="black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6200" y="1412781"/>
          <a:ext cx="8888288" cy="4199073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694745"/>
                <a:gridCol w="2881875"/>
                <a:gridCol w="1717831"/>
                <a:gridCol w="2593837"/>
              </a:tblGrid>
              <a:tr h="2804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ارزيابی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نشانه ها</a:t>
                      </a:r>
                      <a:endParaRPr lang="en-US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طبقه بندی</a:t>
                      </a:r>
                      <a:endParaRPr lang="en-US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اقدام</a:t>
                      </a:r>
                      <a:endParaRPr lang="en-US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31225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معاينه دهان و دندان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دندان درد يا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تورم و پارگی و خونريزی از بافت يا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آبسه دندان  يا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شكستگی و بيرون افتادن دندان از دهان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مشكل دهان و دندان دارد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تجويز مسكن برای درد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اقدام مربوط به بيرون افتادن دندان طبق راهنما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ارجاع فوری به دندانپزشك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46839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تغيير رنگ دندان به سياه يا قهوه ای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  لثه پر خون و قرمز و متورم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بوی بد دهان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جرم دندانی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زخم يا موارد غير طبيعی در داخل دهان 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 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مشكل دهان و دندان دارد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ارائه توصيه های بهداشتی دهان و دندان (مسواك، نخ دندان، تغذيه مناسب، استفاده از دهان شويه) به جوان 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ارجاع غير فوری به دندانپزشك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 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40593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هيچ يك از علائم فوق وجود ندارد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مشكل دهان و دندان ندارد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توصيه بهداشتی دهان و دندان (مسواك، نخ دندان، تغذيه مناسب، استفاده از دهان شويه) به جوان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تشويق به مراجعه به دندانپزشك 6 ماه بعد و مراقبت بعدی يك سال بعد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4683"/>
    </mc:Choice>
    <mc:Fallback xmlns="">
      <p:transition advTm="104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>
              <a:lnSpc>
                <a:spcPct val="115000"/>
              </a:lnSpc>
              <a:tabLst>
                <a:tab pos="304800" algn="l"/>
              </a:tabLst>
            </a:pPr>
            <a:r>
              <a:rPr lang="fa-IR" sz="3200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مراقبت از نظروضعيت دهان و دندان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574838"/>
              </p:ext>
            </p:extLst>
          </p:nvPr>
        </p:nvGraphicFramePr>
        <p:xfrm>
          <a:off x="76200" y="1412781"/>
          <a:ext cx="8888288" cy="2016219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694745"/>
                <a:gridCol w="2881875"/>
                <a:gridCol w="1717831"/>
                <a:gridCol w="2593837"/>
              </a:tblGrid>
              <a:tr h="4310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ارزيابی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نشانه ها</a:t>
                      </a:r>
                      <a:endParaRPr lang="en-US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طبقه بندی</a:t>
                      </a:r>
                      <a:endParaRPr lang="en-US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اقدام</a:t>
                      </a:r>
                      <a:endParaRPr lang="en-US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851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معاينه دهان و دندان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دندان درد يا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تورم و پارگی و خونريزی از بافت يا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آبسه دندان  يا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شكستگی و بيرون افتادن دندان از دهان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مشكل دهان و دندان دارد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تجويز مسكن برای درد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اقدام مربوط به بيرون افتادن دندان طبق راهنما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ارجاع فوری به دندانپزشك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3164"/>
    </mc:Choice>
    <mc:Fallback xmlns="">
      <p:transition advTm="19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>
              <a:lnSpc>
                <a:spcPct val="115000"/>
              </a:lnSpc>
              <a:tabLst>
                <a:tab pos="304800" algn="l"/>
              </a:tabLst>
            </a:pPr>
            <a:r>
              <a:rPr lang="fa-IR" sz="3200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مراقبت از نظروضعيت دهان و دندان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221664"/>
              </p:ext>
            </p:extLst>
          </p:nvPr>
        </p:nvGraphicFramePr>
        <p:xfrm>
          <a:off x="76200" y="1412781"/>
          <a:ext cx="8888288" cy="3167848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694745"/>
                <a:gridCol w="2881875"/>
                <a:gridCol w="1717831"/>
                <a:gridCol w="2593837"/>
              </a:tblGrid>
              <a:tr h="2804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ارزيابی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نشانه ها</a:t>
                      </a:r>
                      <a:endParaRPr lang="en-US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طبقه بندی</a:t>
                      </a:r>
                      <a:endParaRPr lang="en-US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اقدام</a:t>
                      </a:r>
                      <a:endParaRPr lang="en-US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46839">
                <a:tc rowSpan="2">
                  <a:txBody>
                    <a:bodyPr/>
                    <a:lstStyle/>
                    <a:p>
                      <a:pPr marL="0" marR="0" lvl="0" indent="0" algn="r" defTabSz="908483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معاينه دهان و دندان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تغيير رنگ دندان به سياه يا قهوه ای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  لثه پر خون و قرمز و متورم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بوی بد دهان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جرم دندانی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زخم يا موارد غير طبيعی در داخل دهان 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 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مشكل دهان و دندان دارد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ارائه توصيه های بهداشتی دهان و دندان (مسواك، نخ دندان، تغذيه مناسب، استفاده از دهان شويه) به جوان 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ارجاع غير فوری به دندانپزشك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 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40593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هيچ يك از علائم فوق وجود ندارد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مشكل دهان و دندان ندارد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توصيه بهداشتی دهان و دندان (مسواك، نخ دندان، تغذيه مناسب، استفاده از دهان شويه) به جوان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-  تشويق به مراجعه به دندانپزشك 6 ماه بعد و مراقبت بعدی يك سال بعد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7807"/>
    </mc:Choice>
    <mc:Fallback xmlns="">
      <p:transition advTm="157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>
              <a:lnSpc>
                <a:spcPct val="115000"/>
              </a:lnSpc>
              <a:tabLst>
                <a:tab pos="304800" algn="l"/>
              </a:tabLst>
            </a:pPr>
            <a:r>
              <a:rPr lang="fa-IR" sz="3200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توصيه هاي </a:t>
            </a:r>
            <a:r>
              <a:rPr lang="fa-IR" sz="3200" dirty="0" smtClean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آموزشي در مراقبت از دهان ودندان جوان </a:t>
            </a:r>
            <a:endParaRPr lang="en-US" sz="3200" dirty="0">
              <a:solidFill>
                <a:prstClr val="black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61" y="1404938"/>
            <a:ext cx="8077261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توصيه هاي آموزشي در مورد مسواک و خمیر دندان: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نحوه ی استفاده از مسواک و خمیر دندان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مشخصات یک مسواک خوب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مسواک برقی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خمیر دندان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روش درست مسواک زدن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آموزش استفاده از نخ دندان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عوامل موثر بر پوسیدگی زایی موادغذایی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توصیه های تغذیه ای در سلامت دهان و دندان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190"/>
    </mc:Choice>
    <mc:Fallback xmlns="">
      <p:transition advTm="40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90600"/>
          </a:xfrm>
        </p:spPr>
        <p:txBody>
          <a:bodyPr>
            <a:normAutofit fontScale="90000"/>
          </a:bodyPr>
          <a:lstStyle/>
          <a:p>
            <a:pPr lvl="0" fontAlgn="ctr">
              <a:spcBef>
                <a:spcPts val="0"/>
              </a:spcBef>
            </a:pPr>
            <a:r>
              <a:rPr lang="fa-IR" sz="32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/>
            </a:r>
            <a:br>
              <a:rPr lang="fa-IR" sz="32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r>
              <a:rPr lang="fa-IR" sz="32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توصيه </a:t>
            </a:r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هاي </a:t>
            </a:r>
            <a:r>
              <a:rPr lang="fa-IR" sz="32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آموزشي در </a:t>
            </a:r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مورد مسواک و خمیر </a:t>
            </a:r>
            <a:r>
              <a:rPr lang="fa-IR" sz="32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دندان به جوانان </a:t>
            </a:r>
            <a:r>
              <a:rPr lang="fa-IR" sz="2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/>
            </a:r>
            <a:br>
              <a:rPr lang="fa-IR" sz="2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984913"/>
            <a:ext cx="8763000" cy="5696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نحوه ی استفاده از مسواک و خمیر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دندان:</a:t>
            </a:r>
            <a:endParaRPr lang="en-US" sz="2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fontAlgn="ctr">
              <a:spcBef>
                <a:spcPts val="0"/>
              </a:spcBef>
            </a:pPr>
            <a:r>
              <a:rPr lang="en-US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ایده آل 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آن است که بعد از هر بار مصرف مواد غذایی دندان</a:t>
            </a:r>
            <a:r>
              <a:rPr lang="en-US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ها مسواک زده شوند. ولی شب قبل از خواب وصبح قبل و يا بعد از صبحانه الزامي است</a:t>
            </a:r>
            <a:r>
              <a:rPr lang="fa-IR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en-US" dirty="0"/>
          </a:p>
          <a:p>
            <a:pPr lvl="0" fontAlgn="ctr"/>
            <a:endParaRPr lang="fa-IR" sz="1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fontAlgn="ctr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مشخصات یک مسواک خوب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</a:p>
          <a:p>
            <a:pPr algn="just" fontAlgn="ctr">
              <a:lnSpc>
                <a:spcPct val="115000"/>
              </a:lnSpc>
              <a:tabLst>
                <a:tab pos="304800" algn="l"/>
              </a:tabLst>
            </a:pPr>
            <a:r>
              <a:rPr lang="fa-IR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- </a:t>
            </a: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جنس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: موهای مسواک از جنس نایلون نرم و سر موهای آن گرد باشد. </a:t>
            </a:r>
          </a:p>
          <a:p>
            <a:pPr algn="just" fontAlgn="ctr">
              <a:lnSpc>
                <a:spcPct val="115000"/>
              </a:lnSpc>
              <a:tabLst>
                <a:tab pos="304800" algn="l"/>
              </a:tabLst>
            </a:pP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- </a:t>
            </a: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کیفیت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: موهای مسواک منظم و مرتب باشد. </a:t>
            </a:r>
          </a:p>
          <a:p>
            <a:pPr algn="just" fontAlgn="ctr">
              <a:lnSpc>
                <a:spcPct val="115000"/>
              </a:lnSpc>
              <a:tabLst>
                <a:tab pos="304800" algn="l"/>
              </a:tabLst>
            </a:pP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- </a:t>
            </a: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اندازه 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مسواک: </a:t>
            </a: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به 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خوبی در دست </a:t>
            </a: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ها قرار 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بگیرد و هنگام استفاده در دست آنها نلغزد.</a:t>
            </a:r>
            <a:endParaRPr lang="en-US" sz="2000" dirty="0">
              <a:latin typeface="B Nazanin" panose="00000400000000000000" pitchFamily="2" charset="-78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just" fontAlgn="ctr">
              <a:lnSpc>
                <a:spcPct val="115000"/>
              </a:lnSpc>
              <a:tabLst>
                <a:tab pos="304800" algn="l"/>
              </a:tabLst>
            </a:pP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- شکل 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مسواک: مشخصات دسته مسواک براساس سلیقه افراد می</a:t>
            </a:r>
            <a:r>
              <a:rPr lang="en-US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fa-IR" sz="2000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باشد</a:t>
            </a:r>
          </a:p>
          <a:p>
            <a:pPr marL="457200" indent="-457200" algn="just" fontAlgn="ctr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304800" algn="l"/>
              </a:tabLst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مسواک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برقی:</a:t>
            </a:r>
          </a:p>
          <a:p>
            <a:pPr algn="just" fontAlgn="ctr">
              <a:lnSpc>
                <a:spcPct val="115000"/>
              </a:lnSpc>
              <a:tabLst>
                <a:tab pos="304800" algn="l"/>
              </a:tabLst>
            </a:pPr>
            <a:r>
              <a:rPr lang="en-US" sz="1200" dirty="0">
                <a:solidFill>
                  <a:srgbClr val="000000"/>
                </a:solidFill>
                <a:latin typeface="B Nazanin" panose="000004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این مسواک </a:t>
            </a:r>
            <a:r>
              <a:rPr lang="en-US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ها جهت برداشتن ساده</a:t>
            </a:r>
            <a:r>
              <a:rPr lang="en-US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تر پلاک در افراد استفاده می</a:t>
            </a:r>
            <a:r>
              <a:rPr lang="en-US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شود. و می تواند جایگزین مناسبی برای مسواک دستی می</a:t>
            </a:r>
            <a:r>
              <a:rPr lang="en-US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باشد.</a:t>
            </a:r>
            <a:endParaRPr lang="en-US" sz="2000" dirty="0">
              <a:latin typeface="B Nazanin" panose="00000400000000000000" pitchFamily="2" charset="-78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fontAlgn="ctr"/>
            <a:endParaRPr lang="fa-IR" sz="1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fontAlgn="ctr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خمیر دندان:</a:t>
            </a:r>
          </a:p>
          <a:p>
            <a:pPr algn="just" fontAlgn="ctr">
              <a:lnSpc>
                <a:spcPct val="115000"/>
              </a:lnSpc>
              <a:tabLst>
                <a:tab pos="304800" algn="l"/>
              </a:tabLst>
            </a:pP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امروزه اکثر خمیر دندان ها حاوی فلوراید هستند که سبب مقاوم تر شدن دندان در برابر پوسیدگی می</a:t>
            </a:r>
            <a:r>
              <a:rPr lang="en-US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‌</a:t>
            </a:r>
            <a:r>
              <a:rPr lang="fa-IR" sz="2000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شود</a:t>
            </a:r>
            <a:endParaRPr lang="en-US" sz="2000" dirty="0">
              <a:latin typeface="B Nazanin" panose="00000400000000000000" pitchFamily="2" charset="-78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99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21"/>
    </mc:Choice>
    <mc:Fallback xmlns="">
      <p:transition spd="slow" advTm="119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گیلان</_x062f__x0627__x0646__x0634__x06af__x0627__x0647_>
    <_x0646__x0648__x0639__x0020__x062d__x06cc__x0637__x0647_ xmlns="12fdc5dc-769e-4543-b10d-fbea3dac4417">مراقبت‌هاي ادغام يافته سلامت جوانان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5NN7CDR5NKU2-831-1150</_dlc_DocId>
    <_dlc_DocIdUrl xmlns="1047730d-92e1-4018-9084-d932fd3a7f58">
      <Url>http://www.health.gov.ir/hnd/_layouts/DocIdRedir.aspx?ID=5NN7CDR5NKU2-831-1150</Url>
      <Description>5NN7CDR5NKU2-831-1150</Description>
    </_dlc_DocIdUrl>
  </documentManagement>
</p:properties>
</file>

<file path=customXml/itemProps1.xml><?xml version="1.0" encoding="utf-8"?>
<ds:datastoreItem xmlns:ds="http://schemas.openxmlformats.org/officeDocument/2006/customXml" ds:itemID="{46F0E7CA-66A4-4C71-8276-2B113394ECD3}"/>
</file>

<file path=customXml/itemProps2.xml><?xml version="1.0" encoding="utf-8"?>
<ds:datastoreItem xmlns:ds="http://schemas.openxmlformats.org/officeDocument/2006/customXml" ds:itemID="{82886731-9096-4352-B636-AAEACF9470CE}"/>
</file>

<file path=customXml/itemProps3.xml><?xml version="1.0" encoding="utf-8"?>
<ds:datastoreItem xmlns:ds="http://schemas.openxmlformats.org/officeDocument/2006/customXml" ds:itemID="{207755B4-3787-45C3-A63F-AEA4D0013205}"/>
</file>

<file path=customXml/itemProps4.xml><?xml version="1.0" encoding="utf-8"?>
<ds:datastoreItem xmlns:ds="http://schemas.openxmlformats.org/officeDocument/2006/customXml" ds:itemID="{FD783214-7C10-4735-AD3F-8C11579AEEA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13719</TotalTime>
  <Words>2036</Words>
  <Application>Microsoft Office PowerPoint</Application>
  <PresentationFormat>On-screen Show (4:3)</PresentationFormat>
  <Paragraphs>181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B  Yagut</vt:lpstr>
      <vt:lpstr>B Nazanin</vt:lpstr>
      <vt:lpstr>B Yagut</vt:lpstr>
      <vt:lpstr>BNazanin</vt:lpstr>
      <vt:lpstr>Calibri</vt:lpstr>
      <vt:lpstr>Times New Roman</vt:lpstr>
      <vt:lpstr>Wingdings</vt:lpstr>
      <vt:lpstr>Office Theme</vt:lpstr>
      <vt:lpstr>1_Office Theme</vt:lpstr>
      <vt:lpstr>6_Office Theme</vt:lpstr>
      <vt:lpstr>2_Office Theme</vt:lpstr>
      <vt:lpstr>PowerPoint Presentation</vt:lpstr>
      <vt:lpstr>PowerPoint Presentation</vt:lpstr>
      <vt:lpstr>PowerPoint Presentation</vt:lpstr>
      <vt:lpstr>مقدمه</vt:lpstr>
      <vt:lpstr>مراقبت از نظروضعيت دهان و دندان جوانان</vt:lpstr>
      <vt:lpstr>مراقبت از نظروضعيت دهان و دندان</vt:lpstr>
      <vt:lpstr>مراقبت از نظروضعيت دهان و دندان</vt:lpstr>
      <vt:lpstr>توصيه هاي آموزشي در مراقبت از دهان ودندان جوان </vt:lpstr>
      <vt:lpstr> توصيه هاي آموزشي در مورد مسواک و خمیر دندان به جوانان  </vt:lpstr>
      <vt:lpstr>PowerPoint Presentation</vt:lpstr>
      <vt:lpstr>PowerPoint Presentation</vt:lpstr>
      <vt:lpstr>عوامل مؤثر بر پوسيدگي دندانها</vt:lpstr>
      <vt:lpstr> چند توصيه ی تغذيه‌ای جهت پیشگیری از پوسیگی دندانها </vt:lpstr>
      <vt:lpstr> چند توصيه ي تغذيه‌ای جهت پیشگیری از پوسیگی دندانها(ادامه) </vt:lpstr>
      <vt:lpstr>نحوه ی ثبت ارزیابی دهان و دندان جوانان در سامانه سیب (براساس کیس فرضی)</vt:lpstr>
      <vt:lpstr>PowerPoint Presentation</vt:lpstr>
      <vt:lpstr>PowerPoint Presentation</vt:lpstr>
      <vt:lpstr>PowerPoint Presentation</vt:lpstr>
      <vt:lpstr>PowerPoint Presentation</vt:lpstr>
      <vt:lpstr>خلاصه مطالب ونتیجه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Dear-User</dc:creator>
  <cp:lastModifiedBy>pars</cp:lastModifiedBy>
  <cp:revision>1195</cp:revision>
  <dcterms:created xsi:type="dcterms:W3CDTF">2015-03-26T12:47:21Z</dcterms:created>
  <dcterms:modified xsi:type="dcterms:W3CDTF">2020-07-21T17:47:15Z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9c0ca149-93bb-461c-9e38-cea3173a5299</vt:lpwstr>
  </property>
</Properties>
</file>